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d4YOEcISfJl4/rp199aYyglZv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3A72C4-612F-4B24-8489-3FB23F4ACC22}">
  <a:tblStyle styleId="{6E3A72C4-612F-4B24-8489-3FB23F4ACC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bf0626a4e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bf0626a4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bf0626a4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bf0626a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bf0626a4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bf0626a4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5fc87adf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5fc87ad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bf0626a4e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bf0626a4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f0626a4e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f0626a4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bf0626a4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bf0626a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fec849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b5fec8492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bf0626a4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bf0626a4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bf0626a4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bf0626a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1">
            <a:alphaModFix/>
          </a:blip>
          <a:srcRect b="7456" l="3278" r="4876" t="7812"/>
          <a:stretch/>
        </p:blipFill>
        <p:spPr>
          <a:xfrm>
            <a:off x="8276800" y="133113"/>
            <a:ext cx="717550" cy="717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fWHEWZUFcF1oPQIk587WHmLYXz0JYL2pG3XKA91qNLc/edit#" TargetMode="External"/><Relationship Id="rId4" Type="http://schemas.openxmlformats.org/officeDocument/2006/relationships/hyperlink" Target="https://drive.google.com/drive/folders/1pL__1NKbko1AyTuCnLV4h0T73cMnfcL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-l1SwwIJy6y4TwfG4lCTqxAgYkUuxUbe8sY4qhFLfiI/edit#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fWHEWZUFcF1oPQIk587WHmLYXz0JYL2pG3XKA91qNLc" TargetMode="External"/><Relationship Id="rId4" Type="http://schemas.openxmlformats.org/officeDocument/2006/relationships/hyperlink" Target="https://docs.google.com/document/d/1-AU-0qEETdbKwEulWCi2tZZ7fDpUbTgcN5JXIGcwdrM" TargetMode="External"/><Relationship Id="rId5" Type="http://schemas.openxmlformats.org/officeDocument/2006/relationships/hyperlink" Target="https://docs.google.com/spreadsheets/d/1X8E36cKt3jj6FoxsagBwsWadKhsCgoU6tvDDNrYs2Oc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-AU-0qEETdbKwEulWCi2tZZ7fDpUbTgcN5JXIGcwdrM" TargetMode="External"/><Relationship Id="rId4" Type="http://schemas.openxmlformats.org/officeDocument/2006/relationships/hyperlink" Target="https://docs.google.com/spreadsheets/d/1X8E36cKt3jj6FoxsagBwsWadKhsCgoU6tvDDNrYs2Oc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ufolepgym.com" TargetMode="External"/><Relationship Id="rId4" Type="http://schemas.openxmlformats.org/officeDocument/2006/relationships/hyperlink" Target="https://www.ufolep.org/modules/kameleon/upload/COMPTE_RENDU_DU_STAGE_T.pdf" TargetMode="External"/><Relationship Id="rId5" Type="http://schemas.openxmlformats.org/officeDocument/2006/relationships/hyperlink" Target="https://www.ufolep.org/modules/kameleon/upload/Programme_GAM_2020.pdf" TargetMode="External"/><Relationship Id="rId6" Type="http://schemas.openxmlformats.org/officeDocument/2006/relationships/hyperlink" Target="https://www.ufolep.org/modules/kameleon/upload/1Programme_GAM_2020_15_octobre_2020.pdf" TargetMode="External"/><Relationship Id="rId7" Type="http://schemas.openxmlformats.org/officeDocument/2006/relationships/hyperlink" Target="http://www.ufolepgym.com/brochure.ht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fWHEWZUFcF1oPQIk587WHmLYXz0JYL2pG3XKA91qNLc/edit#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NOUVEAUTÉS</a:t>
            </a:r>
            <a:r>
              <a:rPr lang="fr-FR"/>
              <a:t> GAM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saison 2020 / 2021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lang="fr-FR" sz="2000">
                <a:solidFill>
                  <a:srgbClr val="898989"/>
                </a:solidFill>
              </a:rPr>
              <a:t>d’après le document du groupe 2</a:t>
            </a:r>
            <a:endParaRPr sz="2000">
              <a:solidFill>
                <a:srgbClr val="898989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lang="fr-FR" sz="2000">
                <a:solidFill>
                  <a:srgbClr val="898989"/>
                </a:solidFill>
              </a:rPr>
              <a:t>Nicolas BARBAROUX - resp. régional juges GAM</a:t>
            </a:r>
            <a:endParaRPr sz="200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13" y="5186363"/>
            <a:ext cx="1376362" cy="135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1788" y="5170488"/>
            <a:ext cx="1533525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9463" y="5084763"/>
            <a:ext cx="1587500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5700" y="5170488"/>
            <a:ext cx="1389063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4413" y="5186363"/>
            <a:ext cx="1490662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7938" y="4725988"/>
            <a:ext cx="1516062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975" y="183488"/>
            <a:ext cx="2022879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bf0626a4e_0_51"/>
          <p:cNvSpPr txBox="1"/>
          <p:nvPr>
            <p:ph type="title"/>
          </p:nvPr>
        </p:nvSpPr>
        <p:spPr>
          <a:xfrm>
            <a:off x="264275" y="243650"/>
            <a:ext cx="7886700" cy="91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Du nouveau dans les éléments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46" name="Google Shape;146;gabf0626a4e_0_51"/>
          <p:cNvSpPr txBox="1"/>
          <p:nvPr>
            <p:ph idx="1" type="body"/>
          </p:nvPr>
        </p:nvSpPr>
        <p:spPr>
          <a:xfrm>
            <a:off x="339000" y="1311725"/>
            <a:ext cx="8294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ATR aux anneaux avec aide des pieds / ATR bras fléchis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Balancés aux arçons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Balancés en suspension aux parallèles </a:t>
            </a:r>
            <a:r>
              <a:rPr lang="fr-FR" sz="2000"/>
              <a:t>(option supprimée)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Eviter le “brachial” pour les plus petits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Sortie du soleil en barre fixe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Enchaîner</a:t>
            </a:r>
            <a:r>
              <a:rPr lang="fr-FR"/>
              <a:t> soleil + sortie échappe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48675" y="232948"/>
            <a:ext cx="7886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Niveau 7 (programme national)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152" name="Google Shape;152;p6"/>
          <p:cNvGraphicFramePr/>
          <p:nvPr/>
        </p:nvGraphicFramePr>
        <p:xfrm>
          <a:off x="297180" y="10564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{6E3A72C4-612F-4B24-8489-3FB23F4ACC22}</a:tableStyleId>
              </a:tblPr>
              <a:tblGrid>
                <a:gridCol w="1784275"/>
                <a:gridCol w="6765375"/>
              </a:tblGrid>
              <a:tr h="115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marT="45725" marB="45725" marR="91450" marL="91450"/>
                </a:tc>
              </a:tr>
              <a:tr h="1103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Agrès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6 agrès seront à travailler, en essayant de les adapter aux gyms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Pour les arçons, le champignon est proposé afin d’orienter le travail sur cet outil.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En barre fixe et aux anneaux, les sangles seront obligatoires.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848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Notation/ jugement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/>
                        <a:t>Jugement via BF1 minimum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Notation sur 14 points</a:t>
                      </a:r>
                      <a:r>
                        <a:rPr lang="fr-FR" sz="1800"/>
                        <a:t> ou </a:t>
                      </a:r>
                      <a:r>
                        <a:rPr b="1" lang="fr-FR" sz="1800"/>
                        <a:t>15 points (</a:t>
                      </a:r>
                      <a:r>
                        <a:rPr b="1" i="1" lang="fr-FR" sz="1800"/>
                        <a:t>si bonus réalisé</a:t>
                      </a:r>
                      <a:r>
                        <a:rPr lang="fr-FR" sz="1800"/>
                        <a:t>)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Jugement de l’exécution seulement, </a:t>
                      </a:r>
                      <a:r>
                        <a:rPr b="1"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sans excéder 6 points</a:t>
                      </a:r>
                      <a:r>
                        <a:rPr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48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Mouvements demandés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6 éléments imposés </a:t>
                      </a:r>
                      <a:r>
                        <a:rPr lang="fr-FR" sz="1800"/>
                        <a:t>(y compris </a:t>
                      </a:r>
                      <a:r>
                        <a:rPr b="1" lang="fr-FR" sz="1800"/>
                        <a:t>bonus</a:t>
                      </a:r>
                      <a:r>
                        <a:rPr lang="fr-FR" sz="1800"/>
                        <a:t>) non modifiables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800"/>
                        <a:t>Les </a:t>
                      </a:r>
                      <a:r>
                        <a:rPr b="1" lang="fr-FR" sz="1800"/>
                        <a:t>enchaînements</a:t>
                      </a:r>
                      <a:r>
                        <a:rPr lang="fr-FR" sz="1800"/>
                        <a:t> devront être réalisés </a:t>
                      </a:r>
                      <a:r>
                        <a:rPr b="1" lang="fr-FR" sz="1800"/>
                        <a:t>dans l’ordre demandé</a:t>
                      </a:r>
                      <a:r>
                        <a:rPr lang="fr-FR" sz="1800"/>
                        <a:t>. Un élément déplacé sera considéré comme manquant (-2 points).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35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fr-FR" sz="1800"/>
                        <a:t>Précisions</a:t>
                      </a:r>
                      <a:endParaRPr b="1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L'entraîneur aura le droit de dicter son enchaînement au gymnaste et d’être présent à côté du gymnaste.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 Niveau 7 ne vise pas à supprimer </a:t>
                      </a:r>
                      <a:r>
                        <a:rPr lang="fr-FR" sz="1800" u="sng">
                          <a:solidFill>
                            <a:schemeClr val="hlink"/>
                          </a:solidFill>
                          <a:hlinkClick r:id="rId4"/>
                        </a:rPr>
                        <a:t>les programmes régionaux</a:t>
                      </a:r>
                      <a:r>
                        <a:rPr lang="fr-FR" sz="1800"/>
                        <a:t> adaptés pour les plus petits.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76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catégories</a:t>
                      </a:r>
                      <a:endParaRPr b="1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50"/>
                        <a:t>N7 7-10 ans (Filière jeune)</a:t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50"/>
                        <a:t>N7 6-8 ans (rencontres régionales)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bf0626a4e_0_18"/>
          <p:cNvSpPr txBox="1"/>
          <p:nvPr>
            <p:ph type="title"/>
          </p:nvPr>
        </p:nvSpPr>
        <p:spPr>
          <a:xfrm>
            <a:off x="273600" y="271700"/>
            <a:ext cx="7886700" cy="82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Gym autrement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58" name="Google Shape;158;gabf0626a4e_0_18"/>
          <p:cNvSpPr txBox="1"/>
          <p:nvPr>
            <p:ph idx="1" type="body"/>
          </p:nvPr>
        </p:nvSpPr>
        <p:spPr>
          <a:xfrm>
            <a:off x="273600" y="1400450"/>
            <a:ext cx="8565300" cy="5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Un des premiers axes de réflexion était de conserver les garçons, et d’en intéresser de nouveau en passant par des pratiques plus “fun” comme :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mini trampoline en compétition,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ateliers en compétition,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pratique en club de Parkour, trampoline, Freestyle, etc.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Les retours des départements/régions, puis les visios, ont montré que notre activité reste sur une base classique (</a:t>
            </a:r>
            <a:r>
              <a:rPr lang="fr-FR" sz="2590"/>
              <a:t>entraînement</a:t>
            </a:r>
            <a:r>
              <a:rPr lang="fr-FR" sz="2590"/>
              <a:t> + compétition) et que les pratiques alternatives n’ont pas ramené d’avantage de masculins, ou diversifier leur pratique.</a:t>
            </a:r>
            <a:endParaRPr sz="259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bf0626a4e_0_23"/>
          <p:cNvSpPr txBox="1"/>
          <p:nvPr>
            <p:ph type="title"/>
          </p:nvPr>
        </p:nvSpPr>
        <p:spPr>
          <a:xfrm>
            <a:off x="264275" y="262350"/>
            <a:ext cx="7886700" cy="72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Présentation PNF - BFO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64" name="Google Shape;164;gabf0626a4e_0_23"/>
          <p:cNvSpPr txBox="1"/>
          <p:nvPr>
            <p:ph idx="1" type="body"/>
          </p:nvPr>
        </p:nvSpPr>
        <p:spPr>
          <a:xfrm>
            <a:off x="264275" y="1157525"/>
            <a:ext cx="8565300" cy="5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La formation BFO a été un projet à part entière la saison dernière, conduit par la CNS et les responsables des juges.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Une des thématiques de la réflexion GAM était également axée sur le jugement et la formation.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Mise à disposition d’outils :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vidéos </a:t>
            </a:r>
            <a:r>
              <a:rPr lang="fr-FR" sz="2590"/>
              <a:t>d'entraînement, et vidéo des éléments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fiches des éléments 0,1 / 0,2 et litigieux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Deux niveaux de formation : BF1 et BF2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BF1 = N7 (module spé en construction) et N6</a:t>
            </a:r>
            <a:br>
              <a:rPr lang="fr-FR" sz="2590"/>
            </a:br>
            <a:r>
              <a:rPr lang="fr-FR" sz="2590"/>
              <a:t>Possibilité d’être validé à un agrès</a:t>
            </a:r>
            <a:endParaRPr sz="2590"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BF2 = N5 à N1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=&gt; </a:t>
            </a:r>
            <a:r>
              <a:rPr lang="fr-FR" sz="2590" u="sng">
                <a:solidFill>
                  <a:schemeClr val="hlink"/>
                </a:solidFill>
                <a:hlinkClick r:id="rId3"/>
              </a:rPr>
              <a:t>Document synthétique du nouveau PNF</a:t>
            </a:r>
            <a:endParaRPr sz="259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5fc87adf3_0_6"/>
          <p:cNvSpPr txBox="1"/>
          <p:nvPr>
            <p:ph type="title"/>
          </p:nvPr>
        </p:nvSpPr>
        <p:spPr>
          <a:xfrm>
            <a:off x="236225" y="243675"/>
            <a:ext cx="7886700" cy="79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Accompagnement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70" name="Google Shape;170;gb5fc87adf3_0_6"/>
          <p:cNvSpPr txBox="1"/>
          <p:nvPr>
            <p:ph idx="1" type="body"/>
          </p:nvPr>
        </p:nvSpPr>
        <p:spPr>
          <a:xfrm>
            <a:off x="329650" y="1199625"/>
            <a:ext cx="8387700" cy="45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Pour faire face au manque </a:t>
            </a:r>
            <a:r>
              <a:rPr lang="fr-FR" sz="2600"/>
              <a:t>d'entraîneurs</a:t>
            </a:r>
            <a:r>
              <a:rPr lang="fr-FR" sz="2600"/>
              <a:t>, les clubs se tournent souvent vers leurs jeunes (aides-moniteurs ou gymnastes) ou vers leurs </a:t>
            </a:r>
            <a:r>
              <a:rPr lang="fr-FR" sz="2600"/>
              <a:t>entraîneurs</a:t>
            </a:r>
            <a:r>
              <a:rPr lang="fr-FR" sz="2600"/>
              <a:t> féminins.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Pour accompagner les clubs et ces entraineurs :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 u="sng">
                <a:solidFill>
                  <a:schemeClr val="hlink"/>
                </a:solidFill>
                <a:hlinkClick r:id="rId3"/>
              </a:rPr>
              <a:t>NIVEAU 7</a:t>
            </a:r>
            <a:r>
              <a:rPr lang="fr-FR" sz="2600"/>
              <a:t> en format “imposés”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rassemblements techniques ou d’échange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retours d’expérience (création section GAM, développement)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outils : </a:t>
            </a:r>
            <a:r>
              <a:rPr lang="fr-FR" sz="2600" u="sng">
                <a:solidFill>
                  <a:schemeClr val="hlink"/>
                </a:solidFill>
                <a:hlinkClick r:id="rId4"/>
              </a:rPr>
              <a:t>fiches d’éléments</a:t>
            </a:r>
            <a:r>
              <a:rPr lang="fr-FR" sz="2600"/>
              <a:t>, </a:t>
            </a:r>
            <a:r>
              <a:rPr lang="fr-FR" sz="2600" u="sng">
                <a:solidFill>
                  <a:schemeClr val="hlink"/>
                </a:solidFill>
                <a:hlinkClick r:id="rId5"/>
              </a:rPr>
              <a:t>mouvements types</a:t>
            </a:r>
            <a:r>
              <a:rPr lang="fr-FR" sz="2600"/>
              <a:t>, etc.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bf0626a4e_0_40"/>
          <p:cNvSpPr txBox="1"/>
          <p:nvPr>
            <p:ph type="title"/>
          </p:nvPr>
        </p:nvSpPr>
        <p:spPr>
          <a:xfrm>
            <a:off x="236225" y="243675"/>
            <a:ext cx="7886700" cy="79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Et après ?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76" name="Google Shape;176;gabf0626a4e_0_40"/>
          <p:cNvSpPr txBox="1"/>
          <p:nvPr>
            <p:ph idx="1" type="body"/>
          </p:nvPr>
        </p:nvSpPr>
        <p:spPr>
          <a:xfrm>
            <a:off x="329650" y="1199625"/>
            <a:ext cx="7886700" cy="536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8 mois de travail, une trentaine de personnes, mais il reste des éléments à développer.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Nous sommes preneur de l’aide que chacun-e pourra apporter pour développer les thématiques non finalisées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formation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accompagnement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ou pour vous développer les outils :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r-FR" sz="2600" u="sng">
                <a:solidFill>
                  <a:schemeClr val="hlink"/>
                </a:solidFill>
                <a:hlinkClick r:id="rId3"/>
              </a:rPr>
              <a:t>fiches d’éléments</a:t>
            </a:r>
            <a:r>
              <a:rPr lang="fr-FR" sz="2600"/>
              <a:t>,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 u="sng">
                <a:solidFill>
                  <a:schemeClr val="hlink"/>
                </a:solidFill>
                <a:hlinkClick r:id="rId4"/>
              </a:rPr>
              <a:t>mouvements types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symbolique,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feuille de jugement,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fiches type pour les rassemblements,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r-FR" sz="2600"/>
              <a:t>etc.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abf0626a4e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950" y="152400"/>
            <a:ext cx="6432097" cy="6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204225" y="216525"/>
            <a:ext cx="80253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Le projet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441425" y="1093425"/>
            <a:ext cx="84183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r-FR"/>
              <a:t>Objectif : redynamiser le secteur GAM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r-FR"/>
              <a:t>Réflexion menée sous l’égide de la CNS Gymnastique lors de la saison 2019-2020 (janvier à juillet)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lancement en janvier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réunions au sein des départements et régions (janvier-avril) puis des groupes et de la CNS (mai-juillet)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/>
              <a:t>Avec le confinement : série de 2 visio-conférences par semaine avec l’ensemble des régions (30 personnes)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Réunion finale fin juin, puis présentation au stage T de juillet.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Les travaux se sont poursuivis jusqu’en octobre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bf0626a4e_0_1"/>
          <p:cNvSpPr txBox="1"/>
          <p:nvPr>
            <p:ph type="title"/>
          </p:nvPr>
        </p:nvSpPr>
        <p:spPr>
          <a:xfrm>
            <a:off x="202350" y="198300"/>
            <a:ext cx="7886700" cy="129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Information des modifications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Parutions Cont@ct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10" name="Google Shape;110;gabf0626a4e_0_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disponibles sur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www.ufolepgym.com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1er octobre : compte rendu du stage 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5"/>
              </a:rPr>
              <a:t>1er octobre : présentation des modifications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6"/>
              </a:rPr>
              <a:t>22 octobre : modifications officielles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7"/>
              </a:rPr>
              <a:t>Brochure complète ou pages modifiées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fec8492e_1_0"/>
          <p:cNvSpPr txBox="1"/>
          <p:nvPr>
            <p:ph type="title"/>
          </p:nvPr>
        </p:nvSpPr>
        <p:spPr>
          <a:xfrm>
            <a:off x="248675" y="216525"/>
            <a:ext cx="78789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Axes de réflexion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16" name="Google Shape;116;gb5fec8492e_1_0"/>
          <p:cNvSpPr txBox="1"/>
          <p:nvPr>
            <p:ph idx="1" type="body"/>
          </p:nvPr>
        </p:nvSpPr>
        <p:spPr>
          <a:xfrm>
            <a:off x="441425" y="1093425"/>
            <a:ext cx="8418300" cy="5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Les différents retours ont dégagé certains axes :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/>
              <a:t>aspect compétitif avec une réflexion sur le programme, les ES, les éléments, les catégories, les individuels, etc.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niveau régional ayant conduit à la création du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NIVEAU 7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formation et jugement, les juges étant les garants de l’évolution technique notamment.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accompagnement des associations et des </a:t>
            </a:r>
            <a:r>
              <a:rPr lang="fr-FR"/>
              <a:t>entraîneurs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228600" y="198302"/>
            <a:ext cx="7886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l’aspect </a:t>
            </a:r>
            <a:r>
              <a:rPr b="1" lang="fr-FR">
                <a:solidFill>
                  <a:srgbClr val="FCE5CD"/>
                </a:solidFill>
                <a:highlight>
                  <a:srgbClr val="0000FF"/>
                </a:highlight>
              </a:rPr>
              <a:t>compétitif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228600" y="1371600"/>
            <a:ext cx="87129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lang="fr-FR" sz="2400"/>
              <a:t>Format compétitif </a:t>
            </a:r>
            <a:r>
              <a:rPr lang="fr-FR" sz="2400"/>
              <a:t>(type de compétition, catégories âge, individuels)</a:t>
            </a:r>
            <a:endParaRPr sz="2400"/>
          </a:p>
          <a:p>
            <a:pPr indent="-241300" lvl="0" marL="2286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r-FR" sz="2400"/>
              <a:t>Progression des </a:t>
            </a:r>
            <a:r>
              <a:rPr b="1" lang="fr-FR" sz="2400"/>
              <a:t>niveaux non pertinente </a:t>
            </a:r>
            <a:r>
              <a:rPr lang="fr-FR" sz="2400"/>
              <a:t>: peu d’équipes de N3 à N1, difficulté entre le N5 et le N4</a:t>
            </a:r>
            <a:endParaRPr sz="2400"/>
          </a:p>
          <a:p>
            <a:pPr indent="-241300" lvl="0" marL="2286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lang="fr-FR" sz="2400"/>
              <a:t>Brochure-contenu technique </a:t>
            </a:r>
            <a:r>
              <a:rPr lang="fr-FR" sz="2400"/>
              <a:t>(</a:t>
            </a:r>
            <a:r>
              <a:rPr i="1" lang="fr-FR" sz="2400"/>
              <a:t>éléments, exigences, </a:t>
            </a:r>
            <a:r>
              <a:rPr lang="fr-FR" sz="2400"/>
              <a:t>…)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individuels autorisés dans tous les niveaux, qualif finale</a:t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2590">
                <a:solidFill>
                  <a:srgbClr val="FF0000"/>
                </a:solidFill>
              </a:rPr>
              <a:t>NOUVEAUTÉ</a:t>
            </a:r>
            <a:r>
              <a:rPr b="1" lang="fr-FR" sz="2590">
                <a:solidFill>
                  <a:srgbClr val="FF0000"/>
                </a:solidFill>
              </a:rPr>
              <a:t> !</a:t>
            </a:r>
            <a:endParaRPr b="1" sz="2590">
              <a:solidFill>
                <a:srgbClr val="FF0000"/>
              </a:solidFill>
            </a:endParaRPr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Création d’une “finale nationale individuelle par agrès”</a:t>
            </a:r>
            <a:br>
              <a:rPr lang="fr-FR" sz="2590"/>
            </a:br>
            <a:r>
              <a:rPr lang="fr-FR" sz="1750">
                <a:latin typeface="Arial"/>
                <a:ea typeface="Arial"/>
                <a:cs typeface="Arial"/>
                <a:sym typeface="Arial"/>
              </a:rPr>
              <a:t>2 agrès par niveau à partir du niveau 4, choisis en début de saison</a:t>
            </a:r>
            <a:endParaRPr sz="259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238475" y="252375"/>
            <a:ext cx="80097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fr-FR" sz="3959">
                <a:solidFill>
                  <a:srgbClr val="FCE5CD"/>
                </a:solidFill>
                <a:highlight>
                  <a:srgbClr val="0000FF"/>
                </a:highlight>
              </a:rPr>
              <a:t>Finale Nationale par agrès</a:t>
            </a:r>
            <a:br>
              <a:rPr b="1" lang="fr-FR" sz="3959">
                <a:solidFill>
                  <a:srgbClr val="FCE5CD"/>
                </a:solidFill>
                <a:highlight>
                  <a:srgbClr val="0000FF"/>
                </a:highlight>
              </a:rPr>
            </a:br>
            <a:r>
              <a:rPr b="1" i="1" lang="fr-FR" sz="3959">
                <a:solidFill>
                  <a:srgbClr val="FCE5CD"/>
                </a:solidFill>
                <a:highlight>
                  <a:srgbClr val="0000FF"/>
                </a:highlight>
              </a:rPr>
              <a:t>(GAM exclusivement) </a:t>
            </a:r>
            <a:endParaRPr b="1">
              <a:solidFill>
                <a:srgbClr val="FCE5CD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131435" y="16378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{6E3A72C4-612F-4B24-8489-3FB23F4ACC22}</a:tableStyleId>
              </a:tblPr>
              <a:tblGrid>
                <a:gridCol w="1621775"/>
                <a:gridCol w="7259350"/>
              </a:tblGrid>
              <a:tr h="151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67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Niveau concerné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N4 à N1 </a:t>
                      </a:r>
                      <a:r>
                        <a:rPr lang="fr-FR" sz="1800"/>
                        <a:t>(pas de distinction d’âge hormis avoir 11 ans minimum)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Agrès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2 agrès par catégorie </a:t>
                      </a:r>
                      <a:r>
                        <a:rPr lang="fr-FR" sz="1800"/>
                        <a:t>choisis en début de saison par la CNS.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Contenu technique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Brochure UFOLEP </a:t>
                      </a:r>
                      <a:r>
                        <a:rPr lang="fr-FR" sz="1800"/>
                        <a:t>de la saison en cours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jugement sera conforme au niveau correspondant sans limitation de valeur de difficulté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29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Qualification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Qualification</a:t>
                      </a:r>
                      <a:r>
                        <a:rPr lang="fr-FR" sz="1800"/>
                        <a:t> d’un gymnaste par groupe </a:t>
                      </a:r>
                      <a:r>
                        <a:rPr b="1" lang="fr-FR" sz="1800"/>
                        <a:t>lors de la demi-finale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Deux systèmes seront mis en place :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1/ Qualification d’après les résultats individuels des demi-finales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2/ </a:t>
                      </a: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Inscription dès la phase départementale </a:t>
                      </a:r>
                      <a:r>
                        <a:rPr lang="fr-FR" sz="1800"/>
                        <a:t>(</a:t>
                      </a:r>
                      <a:r>
                        <a:rPr i="1" lang="fr-FR" sz="1800"/>
                        <a:t>qualification en région</a:t>
                      </a:r>
                      <a:r>
                        <a:rPr lang="fr-FR" sz="1800"/>
                        <a:t>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9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Mise en place</a:t>
                      </a:r>
                      <a:endParaRPr b="1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Ces finales auront lieu entre le dernier agrès et l’annonce des palmarès.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rgbClr val="000000"/>
                          </a:solidFill>
                        </a:rPr>
                        <a:t>Les gymnastes attendant leur palmarès seront sur le plateau.</a:t>
                      </a:r>
                      <a:endParaRPr b="1"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abf0626a4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79275"/>
            <a:ext cx="8839201" cy="470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abf0626a4e_0_12"/>
          <p:cNvSpPr txBox="1"/>
          <p:nvPr>
            <p:ph idx="1" type="body"/>
          </p:nvPr>
        </p:nvSpPr>
        <p:spPr>
          <a:xfrm>
            <a:off x="67275" y="194625"/>
            <a:ext cx="87129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590"/>
              <a:t>Pour faciliter les passages entre niveaux :</a:t>
            </a:r>
            <a:endParaRPr sz="2590"/>
          </a:p>
          <a:p>
            <a:pPr indent="-278765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FR" sz="2590"/>
              <a:t>“lissage” des notes de difficulté d’un niveau à l’autre</a:t>
            </a:r>
            <a:endParaRPr sz="2590"/>
          </a:p>
          <a:p>
            <a:pPr indent="-278765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fr-FR" sz="2590"/>
              <a:t>passage à 5 exigences spécifiques en N6 et N5</a:t>
            </a:r>
            <a:endParaRPr sz="259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abf0626a4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9361"/>
            <a:ext cx="9143998" cy="480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abf0626a4e_0_6"/>
          <p:cNvSpPr txBox="1"/>
          <p:nvPr>
            <p:ph idx="1" type="body"/>
          </p:nvPr>
        </p:nvSpPr>
        <p:spPr>
          <a:xfrm>
            <a:off x="85800" y="129750"/>
            <a:ext cx="87129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FR" sz="2590"/>
              <a:t>Composition d’une équipe : </a:t>
            </a:r>
            <a:r>
              <a:rPr b="1" i="1" lang="fr-FR" sz="2590"/>
              <a:t>6 gyms pour 3 notes</a:t>
            </a:r>
            <a:endParaRPr/>
          </a:p>
          <a:p>
            <a:pPr indent="0" lvl="0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220"/>
              <a:t>Impossibilité de faire 2 équipes de 3 si 6 gymnastes</a:t>
            </a:r>
            <a:endParaRPr sz="259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FR" sz="2590"/>
              <a:t>Création d’une catégorie N5 11-16 ans</a:t>
            </a:r>
            <a:endParaRPr sz="259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FR" sz="2590"/>
              <a:t>Modification N4 11-18 &gt; 11-16 ans</a:t>
            </a:r>
            <a:endParaRPr sz="259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2020-10-02T14:44:50Z</dcterms:created>
  <dc:creator>Nicolas Barbaroux</dc:creator>
</cp:coreProperties>
</file>