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1" roundtripDataSignature="AMtx7mjd4YOEcISfJl4/rp199aYyglZv0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E3A72C4-612F-4B24-8489-3FB23F4ACC22}">
  <a:tblStyle styleId="{6E3A72C4-612F-4B24-8489-3FB23F4ACC2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abf0626a4e_0_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abf0626a4e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abf0626a4e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abf0626a4e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b5fec8492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gb5fec8492e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abf0626a4e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abf0626a4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abf0626a4e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abf0626a4e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abf0626a4e_0_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abf0626a4e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abf0626a4e_0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abf0626a4e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abf0626a4e_0_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abf0626a4e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b5fc87adf3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b5fc87adf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abf0626a4e_0_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abf0626a4e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3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5" name="Google Shape;15;p1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4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5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7" name="Google Shape;27;p1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6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0" name="Google Shape;40;p17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7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2" name="Google Shape;42;p17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8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0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0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8" name="Google Shape;58;p20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9" name="Google Shape;59;p2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1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1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21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6" name="Google Shape;66;p2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2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 txBox="1"/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" type="body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pic>
        <p:nvPicPr>
          <p:cNvPr id="11" name="Google Shape;11;p12"/>
          <p:cNvPicPr preferRelativeResize="0"/>
          <p:nvPr/>
        </p:nvPicPr>
        <p:blipFill rotWithShape="1">
          <a:blip r:embed="rId1">
            <a:alphaModFix/>
          </a:blip>
          <a:srcRect b="7456" l="3278" r="4876" t="7812"/>
          <a:stretch/>
        </p:blipFill>
        <p:spPr>
          <a:xfrm>
            <a:off x="8276800" y="133113"/>
            <a:ext cx="717550" cy="71755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7" Type="http://schemas.openxmlformats.org/officeDocument/2006/relationships/image" Target="../media/image5.png"/><Relationship Id="rId8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ufolepgym.com" TargetMode="External"/><Relationship Id="rId4" Type="http://schemas.openxmlformats.org/officeDocument/2006/relationships/hyperlink" Target="https://www.ufolep.org/modules/kameleon/upload/COMPTE_RENDU_DU_STAGE_T.pdf" TargetMode="External"/><Relationship Id="rId5" Type="http://schemas.openxmlformats.org/officeDocument/2006/relationships/hyperlink" Target="https://www.ufolep.org/modules/kameleon/upload/Programme_GAM_2020.pdf" TargetMode="External"/><Relationship Id="rId6" Type="http://schemas.openxmlformats.org/officeDocument/2006/relationships/hyperlink" Target="https://www.ufolep.org/modules/kameleon/upload/1Programme_GAM_2020_15_octobre_2020.pdf" TargetMode="External"/><Relationship Id="rId7" Type="http://schemas.openxmlformats.org/officeDocument/2006/relationships/hyperlink" Target="http://www.ufolepgym.com/brochure.htm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docs.google.com/document/d/1fWHEWZUFcF1oPQIk587WHmLYXz0JYL2pG3XKA91qNLc/edit#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docs.google.com/document/d/1fWHEWZUFcF1oPQIk587WHmLYXz0JYL2pG3XKA91qNLc/edit#" TargetMode="External"/><Relationship Id="rId4" Type="http://schemas.openxmlformats.org/officeDocument/2006/relationships/hyperlink" Target="https://drive.google.com/drive/folders/1pL__1NKbko1AyTuCnLV4h0T73cMnfcLo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docs.google.com/document/d/1-l1SwwIJy6y4TwfG4lCTqxAgYkUuxUbe8sY4qhFLfiI/edit#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docs.google.com/document/d/1fWHEWZUFcF1oPQIk587WHmLYXz0JYL2pG3XKA91qNLc" TargetMode="External"/><Relationship Id="rId4" Type="http://schemas.openxmlformats.org/officeDocument/2006/relationships/hyperlink" Target="https://docs.google.com/document/d/1-AU-0qEETdbKwEulWCi2tZZ7fDpUbTgcN5JXIGcwdrM" TargetMode="External"/><Relationship Id="rId5" Type="http://schemas.openxmlformats.org/officeDocument/2006/relationships/hyperlink" Target="https://docs.google.com/spreadsheets/d/1X8E36cKt3jj6FoxsagBwsWadKhsCgoU6tvDDNrYs2Oc/edit?usp=sharing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docs.google.com/document/d/1-AU-0qEETdbKwEulWCi2tZZ7fDpUbTgcN5JXIGcwdrM" TargetMode="External"/><Relationship Id="rId4" Type="http://schemas.openxmlformats.org/officeDocument/2006/relationships/hyperlink" Target="https://docs.google.com/spreadsheets/d/1X8E36cKt3jj6FoxsagBwsWadKhsCgoU6tvDDNrYs2Oc/edit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 txBox="1"/>
          <p:nvPr>
            <p:ph type="ctrTitle"/>
          </p:nvPr>
        </p:nvSpPr>
        <p:spPr>
          <a:xfrm>
            <a:off x="685800" y="1122363"/>
            <a:ext cx="77724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fr-FR"/>
              <a:t>NOUVEAUTÉS</a:t>
            </a:r>
            <a:r>
              <a:rPr lang="fr-FR"/>
              <a:t> GAM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fr-FR"/>
              <a:t>saison 2020 / 2021</a:t>
            </a:r>
            <a:endParaRPr/>
          </a:p>
        </p:txBody>
      </p:sp>
      <p:sp>
        <p:nvSpPr>
          <p:cNvPr id="86" name="Google Shape;86;p1"/>
          <p:cNvSpPr txBox="1"/>
          <p:nvPr>
            <p:ph idx="1" type="subTitle"/>
          </p:nvPr>
        </p:nvSpPr>
        <p:spPr>
          <a:xfrm>
            <a:off x="1143000" y="3602038"/>
            <a:ext cx="6858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98989"/>
              </a:buClr>
              <a:buSzPts val="2400"/>
              <a:buNone/>
            </a:pPr>
            <a:r>
              <a:rPr lang="fr-FR" sz="2000">
                <a:solidFill>
                  <a:srgbClr val="898989"/>
                </a:solidFill>
              </a:rPr>
              <a:t>d’après le document du groupe 2</a:t>
            </a:r>
            <a:endParaRPr sz="2000">
              <a:solidFill>
                <a:srgbClr val="898989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98989"/>
              </a:buClr>
              <a:buSzPts val="2400"/>
              <a:buNone/>
            </a:pPr>
            <a:r>
              <a:rPr lang="fr-FR" sz="2000">
                <a:solidFill>
                  <a:srgbClr val="898989"/>
                </a:solidFill>
              </a:rPr>
              <a:t>Nicolas BARBAROUX - resp. régional juges GAM</a:t>
            </a:r>
            <a:endParaRPr sz="2000"/>
          </a:p>
        </p:txBody>
      </p:sp>
      <p:pic>
        <p:nvPicPr>
          <p:cNvPr id="87" name="Google Shape;8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1613" y="5186363"/>
            <a:ext cx="1376362" cy="1354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01788" y="5170488"/>
            <a:ext cx="1533525" cy="1370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19463" y="5084763"/>
            <a:ext cx="1587500" cy="149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65700" y="5170488"/>
            <a:ext cx="1389063" cy="149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094413" y="5186363"/>
            <a:ext cx="1490662" cy="139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627938" y="4725988"/>
            <a:ext cx="1516062" cy="185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47975" y="183488"/>
            <a:ext cx="2022879" cy="71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gabf0626a4e_0_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5950" y="152400"/>
            <a:ext cx="6432097" cy="65532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"/>
          <p:cNvSpPr txBox="1"/>
          <p:nvPr>
            <p:ph type="title"/>
          </p:nvPr>
        </p:nvSpPr>
        <p:spPr>
          <a:xfrm>
            <a:off x="204225" y="216525"/>
            <a:ext cx="8025300" cy="8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fr-FR">
                <a:solidFill>
                  <a:srgbClr val="FCE5CD"/>
                </a:solidFill>
                <a:highlight>
                  <a:srgbClr val="0000FF"/>
                </a:highlight>
              </a:rPr>
              <a:t>Le projet</a:t>
            </a:r>
            <a:endParaRPr b="1">
              <a:solidFill>
                <a:srgbClr val="FCE5CD"/>
              </a:solidFill>
              <a:highlight>
                <a:srgbClr val="0000FF"/>
              </a:highlight>
            </a:endParaRPr>
          </a:p>
        </p:txBody>
      </p:sp>
      <p:sp>
        <p:nvSpPr>
          <p:cNvPr id="104" name="Google Shape;104;p2"/>
          <p:cNvSpPr txBox="1"/>
          <p:nvPr>
            <p:ph idx="1" type="body"/>
          </p:nvPr>
        </p:nvSpPr>
        <p:spPr>
          <a:xfrm>
            <a:off x="441425" y="1093425"/>
            <a:ext cx="8418300" cy="48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fr-FR"/>
              <a:t>Objectif : redynamiser le secteur GAM</a:t>
            </a:r>
            <a:endParaRPr/>
          </a:p>
          <a:p>
            <a:pPr indent="-292100" lvl="0" marL="228600" rtl="0" algn="l"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fr-FR"/>
              <a:t>Réflexion menée sous l’égide de la CNS Gymnastique lors de la saison 2019-2020 (janvier à juillet)</a:t>
            </a:r>
            <a:endParaRPr/>
          </a:p>
          <a:p>
            <a:pPr indent="-292100" lvl="1" marL="6858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lancement en janvier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réunions au sein des départements et régions (janvier-avril) puis des groupes et de la CNS (mai-juillet)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fr-FR"/>
              <a:t>Avec le confinement : série de 2 visio-conférences par semaine avec l’ensemble des régions (30 personnes)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fr-FR"/>
              <a:t>Réunion finale fin juin, puis présentation au stage T de juillet.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fr-FR"/>
              <a:t>Les travaux se sont poursuivis jusqu’en octobre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abf0626a4e_0_1"/>
          <p:cNvSpPr txBox="1"/>
          <p:nvPr>
            <p:ph type="title"/>
          </p:nvPr>
        </p:nvSpPr>
        <p:spPr>
          <a:xfrm>
            <a:off x="202350" y="198300"/>
            <a:ext cx="7886700" cy="1296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>
                <a:solidFill>
                  <a:srgbClr val="FCE5CD"/>
                </a:solidFill>
                <a:highlight>
                  <a:srgbClr val="0000FF"/>
                </a:highlight>
              </a:rPr>
              <a:t>Information des modifications</a:t>
            </a:r>
            <a:endParaRPr b="1">
              <a:solidFill>
                <a:srgbClr val="FCE5CD"/>
              </a:solidFill>
              <a:highlight>
                <a:srgbClr val="0000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>
                <a:solidFill>
                  <a:srgbClr val="FCE5CD"/>
                </a:solidFill>
                <a:highlight>
                  <a:srgbClr val="0000FF"/>
                </a:highlight>
              </a:rPr>
              <a:t>Parutions Cont@ct</a:t>
            </a:r>
            <a:endParaRPr b="1">
              <a:solidFill>
                <a:srgbClr val="FCE5CD"/>
              </a:solidFill>
              <a:highlight>
                <a:srgbClr val="0000FF"/>
              </a:highlight>
            </a:endParaRPr>
          </a:p>
        </p:txBody>
      </p:sp>
      <p:sp>
        <p:nvSpPr>
          <p:cNvPr id="110" name="Google Shape;110;gabf0626a4e_0_1"/>
          <p:cNvSpPr txBox="1"/>
          <p:nvPr>
            <p:ph idx="1" type="body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/>
              <a:t>disponibles sur </a:t>
            </a:r>
            <a:r>
              <a:rPr lang="fr-FR" u="sng">
                <a:solidFill>
                  <a:schemeClr val="hlink"/>
                </a:solidFill>
                <a:hlinkClick r:id="rId3"/>
              </a:rPr>
              <a:t>www.ufolepgym.com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 u="sng">
                <a:solidFill>
                  <a:schemeClr val="hlink"/>
                </a:solidFill>
                <a:hlinkClick r:id="rId4"/>
              </a:rPr>
              <a:t>1er octobre : compte rendu du stage T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 u="sng">
                <a:solidFill>
                  <a:schemeClr val="hlink"/>
                </a:solidFill>
                <a:hlinkClick r:id="rId5"/>
              </a:rPr>
              <a:t>1er octobre : présentation des modifications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 u="sng">
                <a:solidFill>
                  <a:schemeClr val="hlink"/>
                </a:solidFill>
                <a:hlinkClick r:id="rId6"/>
              </a:rPr>
              <a:t>22 octobre : modifications officielles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 u="sng">
                <a:solidFill>
                  <a:schemeClr val="hlink"/>
                </a:solidFill>
                <a:hlinkClick r:id="rId7"/>
              </a:rPr>
              <a:t>Brochure complète ou pages modifiées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b5fec8492e_1_0"/>
          <p:cNvSpPr txBox="1"/>
          <p:nvPr>
            <p:ph type="title"/>
          </p:nvPr>
        </p:nvSpPr>
        <p:spPr>
          <a:xfrm>
            <a:off x="248675" y="216525"/>
            <a:ext cx="7878900" cy="8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fr-FR">
                <a:solidFill>
                  <a:srgbClr val="FCE5CD"/>
                </a:solidFill>
                <a:highlight>
                  <a:srgbClr val="0000FF"/>
                </a:highlight>
              </a:rPr>
              <a:t>Axes de réflexion</a:t>
            </a:r>
            <a:endParaRPr b="1">
              <a:solidFill>
                <a:srgbClr val="FCE5CD"/>
              </a:solidFill>
              <a:highlight>
                <a:srgbClr val="0000FF"/>
              </a:highlight>
            </a:endParaRPr>
          </a:p>
        </p:txBody>
      </p:sp>
      <p:sp>
        <p:nvSpPr>
          <p:cNvPr id="116" name="Google Shape;116;gb5fec8492e_1_0"/>
          <p:cNvSpPr txBox="1"/>
          <p:nvPr>
            <p:ph idx="1" type="body"/>
          </p:nvPr>
        </p:nvSpPr>
        <p:spPr>
          <a:xfrm>
            <a:off x="441425" y="1093425"/>
            <a:ext cx="8418300" cy="50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FR"/>
              <a:t>Les différents retours ont dégagé certains axes :</a:t>
            </a:r>
            <a:endParaRPr/>
          </a:p>
          <a:p>
            <a:pPr indent="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413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fr-FR"/>
              <a:t>aspect compétitif avec une réflexion sur le programme, les ES, les éléments, les catégories, les individuels, etc.</a:t>
            </a:r>
            <a:endParaRPr/>
          </a:p>
          <a:p>
            <a:pPr indent="0" lvl="0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fr-FR"/>
              <a:t>niveau régional ayant conduit à la création du </a:t>
            </a:r>
            <a:r>
              <a:rPr lang="fr-FR" u="sng">
                <a:solidFill>
                  <a:schemeClr val="hlink"/>
                </a:solidFill>
                <a:hlinkClick r:id="rId3"/>
              </a:rPr>
              <a:t>NIVEAU 7</a:t>
            </a:r>
            <a:endParaRPr/>
          </a:p>
          <a:p>
            <a:pPr indent="0" lvl="0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fr-FR"/>
              <a:t>formation et jugement, les juges étant les garants de l’évolution technique notamment.</a:t>
            </a:r>
            <a:endParaRPr/>
          </a:p>
          <a:p>
            <a:pPr indent="0" lvl="0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</a:pPr>
            <a:r>
              <a:rPr lang="fr-FR"/>
              <a:t>accompagnement des associations et des </a:t>
            </a:r>
            <a:r>
              <a:rPr lang="fr-FR"/>
              <a:t>entraîneurs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/>
          <p:cNvSpPr txBox="1"/>
          <p:nvPr>
            <p:ph type="title"/>
          </p:nvPr>
        </p:nvSpPr>
        <p:spPr>
          <a:xfrm>
            <a:off x="228600" y="198302"/>
            <a:ext cx="78867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fr-FR">
                <a:solidFill>
                  <a:srgbClr val="FCE5CD"/>
                </a:solidFill>
                <a:highlight>
                  <a:srgbClr val="0000FF"/>
                </a:highlight>
              </a:rPr>
              <a:t>l’aspect </a:t>
            </a:r>
            <a:r>
              <a:rPr b="1" lang="fr-FR">
                <a:solidFill>
                  <a:srgbClr val="FCE5CD"/>
                </a:solidFill>
                <a:highlight>
                  <a:srgbClr val="0000FF"/>
                </a:highlight>
              </a:rPr>
              <a:t>compétitif</a:t>
            </a:r>
            <a:endParaRPr b="1">
              <a:solidFill>
                <a:srgbClr val="FCE5CD"/>
              </a:solidFill>
              <a:highlight>
                <a:srgbClr val="0000FF"/>
              </a:highlight>
            </a:endParaRPr>
          </a:p>
        </p:txBody>
      </p:sp>
      <p:sp>
        <p:nvSpPr>
          <p:cNvPr id="122" name="Google Shape;122;p4"/>
          <p:cNvSpPr txBox="1"/>
          <p:nvPr>
            <p:ph idx="1" type="body"/>
          </p:nvPr>
        </p:nvSpPr>
        <p:spPr>
          <a:xfrm>
            <a:off x="228600" y="1371600"/>
            <a:ext cx="8712900" cy="51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41300" lvl="0" marL="228600" rtl="0" algn="l">
              <a:spcBef>
                <a:spcPts val="500"/>
              </a:spcBef>
              <a:spcAft>
                <a:spcPts val="0"/>
              </a:spcAft>
              <a:buSzPts val="2000"/>
              <a:buChar char="•"/>
            </a:pPr>
            <a:r>
              <a:rPr b="1" lang="fr-FR" sz="2400"/>
              <a:t>Format compétitif </a:t>
            </a:r>
            <a:r>
              <a:rPr lang="fr-FR" sz="2400"/>
              <a:t>(type de compétition, catégories âge, individuels)</a:t>
            </a:r>
            <a:endParaRPr sz="2400"/>
          </a:p>
          <a:p>
            <a:pPr indent="-241300" lvl="0" marL="228600" rtl="0" algn="l">
              <a:spcBef>
                <a:spcPts val="500"/>
              </a:spcBef>
              <a:spcAft>
                <a:spcPts val="0"/>
              </a:spcAft>
              <a:buSzPts val="2000"/>
              <a:buChar char="•"/>
            </a:pPr>
            <a:r>
              <a:rPr lang="fr-FR" sz="2400"/>
              <a:t>Progression des </a:t>
            </a:r>
            <a:r>
              <a:rPr b="1" lang="fr-FR" sz="2400"/>
              <a:t>niveaux non pertinente </a:t>
            </a:r>
            <a:r>
              <a:rPr lang="fr-FR" sz="2400"/>
              <a:t>: peu d’équipes de N3 à N1, difficulté entre le N5 et le N4</a:t>
            </a:r>
            <a:endParaRPr sz="2400"/>
          </a:p>
          <a:p>
            <a:pPr indent="-241300" lvl="0" marL="228600" rtl="0" algn="l">
              <a:spcBef>
                <a:spcPts val="500"/>
              </a:spcBef>
              <a:spcAft>
                <a:spcPts val="0"/>
              </a:spcAft>
              <a:buSzPts val="2000"/>
              <a:buChar char="•"/>
            </a:pPr>
            <a:r>
              <a:rPr b="1" lang="fr-FR" sz="2400"/>
              <a:t>Brochure-contenu technique </a:t>
            </a:r>
            <a:r>
              <a:rPr lang="fr-FR" sz="2400"/>
              <a:t>(</a:t>
            </a:r>
            <a:r>
              <a:rPr i="1" lang="fr-FR" sz="2400"/>
              <a:t>éléments, exigences, </a:t>
            </a:r>
            <a:r>
              <a:rPr lang="fr-FR" sz="2400"/>
              <a:t>…)</a:t>
            </a:r>
            <a:endParaRPr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590"/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2590"/>
              <a:buChar char="•"/>
            </a:pPr>
            <a:r>
              <a:rPr lang="fr-FR" sz="2590"/>
              <a:t>individuels autorisés dans tous les niveaux, qualif finale</a:t>
            </a:r>
            <a:endParaRPr sz="259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59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fr-FR" sz="2590">
                <a:solidFill>
                  <a:srgbClr val="FF0000"/>
                </a:solidFill>
              </a:rPr>
              <a:t>NOUVEAUTÉ</a:t>
            </a:r>
            <a:r>
              <a:rPr b="1" lang="fr-FR" sz="2590">
                <a:solidFill>
                  <a:srgbClr val="FF0000"/>
                </a:solidFill>
              </a:rPr>
              <a:t> !</a:t>
            </a:r>
            <a:endParaRPr b="1" sz="2590">
              <a:solidFill>
                <a:srgbClr val="FF0000"/>
              </a:solidFill>
            </a:endParaRPr>
          </a:p>
          <a:p>
            <a:pPr indent="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590"/>
              <a:t>Création d’une “finale nationale individuelle par agrès”</a:t>
            </a:r>
            <a:br>
              <a:rPr lang="fr-FR" sz="2590"/>
            </a:br>
            <a:r>
              <a:rPr lang="fr-FR" sz="1750">
                <a:latin typeface="Arial"/>
                <a:ea typeface="Arial"/>
                <a:cs typeface="Arial"/>
                <a:sym typeface="Arial"/>
              </a:rPr>
              <a:t>2 agrès par niveau à partir du niveau 4, choisis en début de saison</a:t>
            </a:r>
            <a:endParaRPr sz="259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"/>
          <p:cNvSpPr txBox="1"/>
          <p:nvPr>
            <p:ph type="title"/>
          </p:nvPr>
        </p:nvSpPr>
        <p:spPr>
          <a:xfrm>
            <a:off x="238475" y="252375"/>
            <a:ext cx="8009700" cy="107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b="1" lang="fr-FR" sz="3959">
                <a:solidFill>
                  <a:srgbClr val="FCE5CD"/>
                </a:solidFill>
                <a:highlight>
                  <a:srgbClr val="0000FF"/>
                </a:highlight>
              </a:rPr>
              <a:t>Finale Nationale par agrès</a:t>
            </a:r>
            <a:br>
              <a:rPr b="1" lang="fr-FR" sz="3959">
                <a:solidFill>
                  <a:srgbClr val="FCE5CD"/>
                </a:solidFill>
                <a:highlight>
                  <a:srgbClr val="0000FF"/>
                </a:highlight>
              </a:rPr>
            </a:br>
            <a:r>
              <a:rPr b="1" i="1" lang="fr-FR" sz="3959">
                <a:solidFill>
                  <a:srgbClr val="FCE5CD"/>
                </a:solidFill>
                <a:highlight>
                  <a:srgbClr val="0000FF"/>
                </a:highlight>
              </a:rPr>
              <a:t>(GAM exclusivement) </a:t>
            </a:r>
            <a:endParaRPr b="1">
              <a:solidFill>
                <a:srgbClr val="FCE5CD"/>
              </a:solidFill>
              <a:highlight>
                <a:srgbClr val="0000FF"/>
              </a:highlight>
            </a:endParaRPr>
          </a:p>
        </p:txBody>
      </p:sp>
      <p:graphicFrame>
        <p:nvGraphicFramePr>
          <p:cNvPr id="128" name="Google Shape;128;p5"/>
          <p:cNvGraphicFramePr/>
          <p:nvPr/>
        </p:nvGraphicFramePr>
        <p:xfrm>
          <a:off x="131435" y="163783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{6E3A72C4-612F-4B24-8489-3FB23F4ACC22}</a:tableStyleId>
              </a:tblPr>
              <a:tblGrid>
                <a:gridCol w="1621775"/>
                <a:gridCol w="7259350"/>
              </a:tblGrid>
              <a:tr h="1519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600"/>
                    </a:p>
                  </a:txBody>
                  <a:tcPr marT="45725" marB="45725" marR="91450" marL="91450"/>
                </a:tc>
              </a:tr>
              <a:tr h="6722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/>
                        <a:t>Niveau concerné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/>
                        <a:t>N4 à N1 </a:t>
                      </a:r>
                      <a:r>
                        <a:rPr lang="fr-FR" sz="1800"/>
                        <a:t>(pas de distinction d’âge hormis avoir 11 ans minimum)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386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/>
                        <a:t>Agrès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/>
                        <a:t>2 agrès par catégorie </a:t>
                      </a:r>
                      <a:r>
                        <a:rPr lang="fr-FR" sz="1800"/>
                        <a:t>choisis en début de saison par la CNS.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7669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/>
                        <a:t>Contenu technique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/>
                        <a:t>Brochure UFOLEP </a:t>
                      </a:r>
                      <a:r>
                        <a:rPr lang="fr-FR" sz="1800"/>
                        <a:t>de la saison en cours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 jugement sera conforme au niveau correspondant sans limitation de valeur de difficulté</a:t>
                      </a:r>
                      <a:endParaRPr sz="1800"/>
                    </a:p>
                  </a:txBody>
                  <a:tcPr marT="45725" marB="45725" marR="91450" marL="91450" anchor="ctr"/>
                </a:tc>
              </a:tr>
              <a:tr h="1290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/>
                        <a:t>Qualification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/>
                        <a:t>Qualification</a:t>
                      </a:r>
                      <a:r>
                        <a:rPr lang="fr-FR" sz="1800"/>
                        <a:t> d’un gymnaste par groupe </a:t>
                      </a:r>
                      <a:r>
                        <a:rPr b="1" lang="fr-FR" sz="1800"/>
                        <a:t>lors de la demi-finale </a:t>
                      </a:r>
                      <a:endParaRPr sz="1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rgbClr val="000000"/>
                          </a:solidFill>
                        </a:rPr>
                        <a:t>Deux systèmes seront mis en place :</a:t>
                      </a:r>
                      <a:endParaRPr b="1" sz="18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rgbClr val="000000"/>
                          </a:solidFill>
                        </a:rPr>
                        <a:t>1/ Qualification d’après les résultats individuels des demi-finales</a:t>
                      </a:r>
                      <a:endParaRPr b="1" sz="18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rgbClr val="000000"/>
                          </a:solidFill>
                        </a:rPr>
                        <a:t>2/ </a:t>
                      </a:r>
                      <a:r>
                        <a:rPr b="1" lang="fr-FR" sz="1800">
                          <a:solidFill>
                            <a:srgbClr val="000000"/>
                          </a:solidFill>
                        </a:rPr>
                        <a:t>Inscription dès la phase départementale </a:t>
                      </a:r>
                      <a:r>
                        <a:rPr lang="fr-FR" sz="1800"/>
                        <a:t>(</a:t>
                      </a:r>
                      <a:r>
                        <a:rPr i="1" lang="fr-FR" sz="1800"/>
                        <a:t>qualification en région</a:t>
                      </a:r>
                      <a:r>
                        <a:rPr lang="fr-FR" sz="1800"/>
                        <a:t>)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12905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/>
                        <a:t>Mise en place</a:t>
                      </a:r>
                      <a:endParaRPr b="1" sz="18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rgbClr val="000000"/>
                          </a:solidFill>
                        </a:rPr>
                        <a:t>Ces finales auront lieu entre le dernier agrès et l’annonce des palmarès.</a:t>
                      </a:r>
                      <a:endParaRPr b="1" sz="18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>
                          <a:solidFill>
                            <a:srgbClr val="000000"/>
                          </a:solidFill>
                        </a:rPr>
                        <a:t>Les gymnastes attendant leur palmarès seront sur le plateau.</a:t>
                      </a:r>
                      <a:endParaRPr b="1" sz="1800">
                        <a:solidFill>
                          <a:srgbClr val="000000"/>
                        </a:solidFill>
                      </a:endParaRPr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gabf0626a4e_0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079275"/>
            <a:ext cx="8839201" cy="470125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gabf0626a4e_0_12"/>
          <p:cNvSpPr txBox="1"/>
          <p:nvPr>
            <p:ph idx="1" type="body"/>
          </p:nvPr>
        </p:nvSpPr>
        <p:spPr>
          <a:xfrm>
            <a:off x="67275" y="194625"/>
            <a:ext cx="8712900" cy="15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590"/>
              <a:t>Pour faciliter les passages entre niveaux :</a:t>
            </a:r>
            <a:endParaRPr sz="2590"/>
          </a:p>
          <a:p>
            <a:pPr indent="-278765" lvl="1" marL="6858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fr-FR" sz="2590"/>
              <a:t>“lissage” des notes de difficulté d’un niveau à l’autre</a:t>
            </a:r>
            <a:endParaRPr sz="2590"/>
          </a:p>
          <a:p>
            <a:pPr indent="-278765" lvl="1" marL="6858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2590"/>
              <a:buChar char="•"/>
            </a:pPr>
            <a:r>
              <a:rPr lang="fr-FR" sz="2590"/>
              <a:t>passage à 5 exigences spécifiques en N6 et N5</a:t>
            </a:r>
            <a:endParaRPr sz="259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gabf0626a4e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49361"/>
            <a:ext cx="9143998" cy="4808628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gabf0626a4e_0_6"/>
          <p:cNvSpPr txBox="1"/>
          <p:nvPr>
            <p:ph idx="1" type="body"/>
          </p:nvPr>
        </p:nvSpPr>
        <p:spPr>
          <a:xfrm>
            <a:off x="85800" y="129750"/>
            <a:ext cx="8712900" cy="15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fr-FR" sz="2590"/>
              <a:t>Composition d’une équipe : </a:t>
            </a:r>
            <a:r>
              <a:rPr b="1" i="1" lang="fr-FR" sz="2590"/>
              <a:t>6 gyms pour 3 notes</a:t>
            </a:r>
            <a:endParaRPr/>
          </a:p>
          <a:p>
            <a:pPr indent="0" lvl="0" marL="685800" rtl="0" algn="l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fr-FR" sz="2220"/>
              <a:t>Impossibilité de faire 2 équipes de 3 si 6 gymnastes</a:t>
            </a:r>
            <a:endParaRPr sz="2590"/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fr-FR" sz="2590"/>
              <a:t>Création d’une catégorie N5 11-16 ans</a:t>
            </a:r>
            <a:endParaRPr sz="2590"/>
          </a:p>
          <a:p>
            <a:pPr indent="-22860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fr-FR" sz="2590"/>
              <a:t>Modification N4 11-18 &gt; 11-16 ans</a:t>
            </a:r>
            <a:endParaRPr sz="259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abf0626a4e_0_51"/>
          <p:cNvSpPr txBox="1"/>
          <p:nvPr>
            <p:ph type="title"/>
          </p:nvPr>
        </p:nvSpPr>
        <p:spPr>
          <a:xfrm>
            <a:off x="264275" y="243650"/>
            <a:ext cx="7886700" cy="915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>
                <a:solidFill>
                  <a:srgbClr val="FCE5CD"/>
                </a:solidFill>
                <a:highlight>
                  <a:srgbClr val="0000FF"/>
                </a:highlight>
              </a:rPr>
              <a:t>Du nouveau dans les éléments</a:t>
            </a:r>
            <a:endParaRPr b="1">
              <a:solidFill>
                <a:srgbClr val="FCE5CD"/>
              </a:solidFill>
              <a:highlight>
                <a:srgbClr val="0000FF"/>
              </a:highlight>
            </a:endParaRPr>
          </a:p>
        </p:txBody>
      </p:sp>
      <p:sp>
        <p:nvSpPr>
          <p:cNvPr id="146" name="Google Shape;146;gabf0626a4e_0_51"/>
          <p:cNvSpPr txBox="1"/>
          <p:nvPr>
            <p:ph idx="1" type="body"/>
          </p:nvPr>
        </p:nvSpPr>
        <p:spPr>
          <a:xfrm>
            <a:off x="339000" y="1311725"/>
            <a:ext cx="82941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/>
              <a:t>ATR aux anneaux avec aide des pieds / ATR bras fléchis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/>
              <a:t>Balancés aux arçons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/>
              <a:t>Balancés en suspension aux parallèles </a:t>
            </a:r>
            <a:r>
              <a:rPr lang="fr-FR" sz="2000"/>
              <a:t>(option supprimée)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/>
              <a:t>Eviter le “brachial” pour les plus petits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/>
              <a:t>Sortie du soleil en barre fixe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/>
              <a:t>Enchaîner</a:t>
            </a:r>
            <a:r>
              <a:rPr lang="fr-FR"/>
              <a:t> soleil + sortie échappe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"/>
          <p:cNvSpPr txBox="1"/>
          <p:nvPr>
            <p:ph type="title"/>
          </p:nvPr>
        </p:nvSpPr>
        <p:spPr>
          <a:xfrm>
            <a:off x="248675" y="232948"/>
            <a:ext cx="7886700" cy="8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fr-FR">
                <a:solidFill>
                  <a:srgbClr val="FCE5CD"/>
                </a:solidFill>
                <a:highlight>
                  <a:srgbClr val="0000FF"/>
                </a:highlight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Niveau 7 (programme national)</a:t>
            </a:r>
            <a:endParaRPr b="1">
              <a:solidFill>
                <a:srgbClr val="FCE5CD"/>
              </a:solidFill>
              <a:highlight>
                <a:srgbClr val="0000FF"/>
              </a:highlight>
            </a:endParaRPr>
          </a:p>
        </p:txBody>
      </p:sp>
      <p:graphicFrame>
        <p:nvGraphicFramePr>
          <p:cNvPr id="152" name="Google Shape;152;p6"/>
          <p:cNvGraphicFramePr/>
          <p:nvPr/>
        </p:nvGraphicFramePr>
        <p:xfrm>
          <a:off x="297180" y="105646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{6E3A72C4-612F-4B24-8489-3FB23F4ACC22}</a:tableStyleId>
              </a:tblPr>
              <a:tblGrid>
                <a:gridCol w="1784275"/>
                <a:gridCol w="6765375"/>
              </a:tblGrid>
              <a:tr h="1159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"/>
                    </a:p>
                  </a:txBody>
                  <a:tcPr marT="45725" marB="45725" marR="91450" marL="91450"/>
                </a:tc>
              </a:tr>
              <a:tr h="11032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/>
                        <a:t>Agrès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Les 6 agrès seront à travailler, en essayant de les adapter aux gyms</a:t>
                      </a:r>
                      <a:endParaRPr sz="1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Pour les arçons, le champignon est proposé afin d’orienter le travail sur cet outil.</a:t>
                      </a:r>
                      <a:endParaRPr sz="1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En barre fixe et aux anneaux, les sangles seront obligatoires.</a:t>
                      </a:r>
                      <a:endParaRPr sz="1800"/>
                    </a:p>
                  </a:txBody>
                  <a:tcPr marT="45725" marB="45725" marR="91450" marL="91450" anchor="ctr"/>
                </a:tc>
              </a:tr>
              <a:tr h="848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/>
                        <a:t>Notation/ jugement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lang="fr-FR" sz="1800"/>
                        <a:t>Jugement via BF1 minimum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/>
                        <a:t>Notation sur 14 points</a:t>
                      </a:r>
                      <a:r>
                        <a:rPr lang="fr-FR" sz="1800"/>
                        <a:t> ou </a:t>
                      </a:r>
                      <a:r>
                        <a:rPr b="1" lang="fr-FR" sz="1800"/>
                        <a:t>15 points (</a:t>
                      </a:r>
                      <a:r>
                        <a:rPr b="1" i="1" lang="fr-FR" sz="1800"/>
                        <a:t>si bonus réalisé</a:t>
                      </a:r>
                      <a:r>
                        <a:rPr lang="fr-FR" sz="1800"/>
                        <a:t>)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Jugement de l’exécution seulement, </a:t>
                      </a:r>
                      <a:r>
                        <a:rPr b="1" lang="fr-FR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sans excéder 6 points</a:t>
                      </a:r>
                      <a:r>
                        <a:rPr lang="fr-FR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endParaRPr/>
                    </a:p>
                  </a:txBody>
                  <a:tcPr marT="45725" marB="45725" marR="91450" marL="91450" anchor="ctr"/>
                </a:tc>
              </a:tr>
              <a:tr h="8485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/>
                        <a:t>Mouvements demandés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/>
                        <a:t>6 éléments imposés </a:t>
                      </a:r>
                      <a:r>
                        <a:rPr lang="fr-FR" sz="1800"/>
                        <a:t>(y compris </a:t>
                      </a:r>
                      <a:r>
                        <a:rPr b="1" lang="fr-FR" sz="1800"/>
                        <a:t>bonus</a:t>
                      </a:r>
                      <a:r>
                        <a:rPr lang="fr-FR" sz="1800"/>
                        <a:t>) non modifiables</a:t>
                      </a:r>
                      <a:endParaRPr sz="18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fr-FR" sz="1800"/>
                        <a:t>Les </a:t>
                      </a:r>
                      <a:r>
                        <a:rPr b="1" lang="fr-FR" sz="1800"/>
                        <a:t>enchaînements</a:t>
                      </a:r>
                      <a:r>
                        <a:rPr lang="fr-FR" sz="1800"/>
                        <a:t> devront être réalisés </a:t>
                      </a:r>
                      <a:r>
                        <a:rPr b="1" lang="fr-FR" sz="1800"/>
                        <a:t>dans l’ordre demandé</a:t>
                      </a:r>
                      <a:r>
                        <a:rPr lang="fr-FR" sz="1800"/>
                        <a:t>. Un élément déplacé sera considéré comme manquant (-2 points).</a:t>
                      </a:r>
                      <a:endParaRPr sz="1800"/>
                    </a:p>
                  </a:txBody>
                  <a:tcPr marT="45725" marB="45725" marR="91450" marL="91450" anchor="ctr"/>
                </a:tc>
              </a:tr>
              <a:tr h="1357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alibri"/>
                        <a:buNone/>
                      </a:pPr>
                      <a:r>
                        <a:rPr b="1" lang="fr-FR" sz="1800"/>
                        <a:t>Précisions</a:t>
                      </a:r>
                      <a:endParaRPr b="1" sz="18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L'entraîneur aura le droit de dicter son enchaînement au gymnaste et d’être présent à côté du gymnaste.</a:t>
                      </a:r>
                      <a:endParaRPr sz="18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00"/>
                        <a:t>Le Niveau 7 ne vise pas à supprimer </a:t>
                      </a:r>
                      <a:r>
                        <a:rPr lang="fr-FR" sz="1800" u="sng">
                          <a:solidFill>
                            <a:schemeClr val="hlink"/>
                          </a:solidFill>
                          <a:hlinkClick r:id="rId4"/>
                        </a:rPr>
                        <a:t>les programmes régionaux</a:t>
                      </a:r>
                      <a:r>
                        <a:rPr lang="fr-FR" sz="1800"/>
                        <a:t> adaptés pour les plus petits.</a:t>
                      </a:r>
                      <a:endParaRPr sz="1800"/>
                    </a:p>
                  </a:txBody>
                  <a:tcPr marT="45725" marB="45725" marR="91450" marL="91450" anchor="ctr"/>
                </a:tc>
              </a:tr>
              <a:tr h="761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-FR" sz="1800"/>
                        <a:t>catégories</a:t>
                      </a:r>
                      <a:endParaRPr b="1" sz="1800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7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50"/>
                        <a:t>N7 7-10 ans (Filière jeune)</a:t>
                      </a:r>
                      <a:endParaRPr sz="2000"/>
                    </a:p>
                    <a:p>
                      <a:pPr indent="0" lvl="0" marL="0" rtl="0" algn="l">
                        <a:lnSpc>
                          <a:spcPct val="70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850"/>
                        <a:t>N7 6-8 ans (rencontres régionales)</a:t>
                      </a:r>
                      <a:endParaRPr sz="1800"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abf0626a4e_0_18"/>
          <p:cNvSpPr txBox="1"/>
          <p:nvPr>
            <p:ph type="title"/>
          </p:nvPr>
        </p:nvSpPr>
        <p:spPr>
          <a:xfrm>
            <a:off x="273600" y="271700"/>
            <a:ext cx="7886700" cy="821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>
                <a:solidFill>
                  <a:srgbClr val="FCE5CD"/>
                </a:solidFill>
                <a:highlight>
                  <a:srgbClr val="0000FF"/>
                </a:highlight>
              </a:rPr>
              <a:t>Gym autrement</a:t>
            </a:r>
            <a:endParaRPr b="1">
              <a:solidFill>
                <a:srgbClr val="FCE5CD"/>
              </a:solidFill>
              <a:highlight>
                <a:srgbClr val="0000FF"/>
              </a:highlight>
            </a:endParaRPr>
          </a:p>
        </p:txBody>
      </p:sp>
      <p:sp>
        <p:nvSpPr>
          <p:cNvPr id="158" name="Google Shape;158;gabf0626a4e_0_18"/>
          <p:cNvSpPr txBox="1"/>
          <p:nvPr>
            <p:ph idx="1" type="body"/>
          </p:nvPr>
        </p:nvSpPr>
        <p:spPr>
          <a:xfrm>
            <a:off x="273600" y="1400450"/>
            <a:ext cx="8565300" cy="513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286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590"/>
              <a:t>Un des premiers axes de réflexion était de conserver les garçons, et d’en intéresser de nouveau en passant par des pratiques plus “fun” comme :</a:t>
            </a:r>
            <a:endParaRPr sz="2590"/>
          </a:p>
          <a:p>
            <a:pPr indent="-393065" lvl="0" marL="4572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2590"/>
              <a:buChar char="•"/>
            </a:pPr>
            <a:r>
              <a:rPr lang="fr-FR" sz="2590"/>
              <a:t>mini trampoline en compétition,</a:t>
            </a:r>
            <a:endParaRPr sz="2590"/>
          </a:p>
          <a:p>
            <a:pPr indent="-393065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2590"/>
              <a:buChar char="•"/>
            </a:pPr>
            <a:r>
              <a:rPr lang="fr-FR" sz="2590"/>
              <a:t>ateliers en compétition,</a:t>
            </a:r>
            <a:endParaRPr sz="2590"/>
          </a:p>
          <a:p>
            <a:pPr indent="-393065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2590"/>
              <a:buChar char="•"/>
            </a:pPr>
            <a:r>
              <a:rPr lang="fr-FR" sz="2590"/>
              <a:t>pratique en club de Parkour, trampoline, Freestyle, etc.</a:t>
            </a:r>
            <a:endParaRPr sz="259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59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590"/>
              <a:t>Les retours des départements/régions, puis les visios, ont montré que notre activité reste sur une base classique (</a:t>
            </a:r>
            <a:r>
              <a:rPr lang="fr-FR" sz="2590"/>
              <a:t>entraînement</a:t>
            </a:r>
            <a:r>
              <a:rPr lang="fr-FR" sz="2590"/>
              <a:t> + compétition) et que les pratiques alternatives n’ont pas ramené d’avantage de masculins, ou diversifier leur pratique.</a:t>
            </a:r>
            <a:endParaRPr sz="259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abf0626a4e_0_23"/>
          <p:cNvSpPr txBox="1"/>
          <p:nvPr>
            <p:ph type="title"/>
          </p:nvPr>
        </p:nvSpPr>
        <p:spPr>
          <a:xfrm>
            <a:off x="264275" y="262350"/>
            <a:ext cx="7886700" cy="728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>
                <a:solidFill>
                  <a:srgbClr val="FCE5CD"/>
                </a:solidFill>
                <a:highlight>
                  <a:srgbClr val="0000FF"/>
                </a:highlight>
              </a:rPr>
              <a:t>Présentation PNF - BFO</a:t>
            </a:r>
            <a:endParaRPr b="1">
              <a:solidFill>
                <a:srgbClr val="FCE5CD"/>
              </a:solidFill>
              <a:highlight>
                <a:srgbClr val="0000FF"/>
              </a:highlight>
            </a:endParaRPr>
          </a:p>
        </p:txBody>
      </p:sp>
      <p:sp>
        <p:nvSpPr>
          <p:cNvPr id="164" name="Google Shape;164;gabf0626a4e_0_23"/>
          <p:cNvSpPr txBox="1"/>
          <p:nvPr>
            <p:ph idx="1" type="body"/>
          </p:nvPr>
        </p:nvSpPr>
        <p:spPr>
          <a:xfrm>
            <a:off x="264275" y="1157525"/>
            <a:ext cx="8565300" cy="54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590"/>
              <a:t>La formation BFO a été un projet à part entière la saison dernière, conduit par la CNS et les responsables des juges.</a:t>
            </a:r>
            <a:endParaRPr sz="259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590"/>
              <a:t>Une des thématiques de la réflexion GAM était également axée sur le jugement et la formation.</a:t>
            </a:r>
            <a:endParaRPr sz="259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59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590"/>
              <a:t>Mise à disposition d’outils :</a:t>
            </a:r>
            <a:endParaRPr sz="2590"/>
          </a:p>
          <a:p>
            <a:pPr indent="-393065" lvl="0" marL="4572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2590"/>
              <a:buChar char="•"/>
            </a:pPr>
            <a:r>
              <a:rPr lang="fr-FR" sz="2590"/>
              <a:t>vidéos </a:t>
            </a:r>
            <a:r>
              <a:rPr lang="fr-FR" sz="2590"/>
              <a:t>d'entraînement, et vidéo des éléments</a:t>
            </a:r>
            <a:endParaRPr sz="2590"/>
          </a:p>
          <a:p>
            <a:pPr indent="-393065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2590"/>
              <a:buChar char="•"/>
            </a:pPr>
            <a:r>
              <a:rPr lang="fr-FR" sz="2590"/>
              <a:t>fiches des éléments 0,1 / 0,2 et litigieux</a:t>
            </a:r>
            <a:endParaRPr sz="259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59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590"/>
              <a:t>Deux niveaux de formation : BF1 et BF2</a:t>
            </a:r>
            <a:endParaRPr sz="2590"/>
          </a:p>
          <a:p>
            <a:pPr indent="-393065" lvl="0" marL="45720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2590"/>
              <a:buChar char="•"/>
            </a:pPr>
            <a:r>
              <a:rPr lang="fr-FR" sz="2590"/>
              <a:t>BF1 = N7 (module spé en construction) et N6</a:t>
            </a:r>
            <a:br>
              <a:rPr lang="fr-FR" sz="2590"/>
            </a:br>
            <a:r>
              <a:rPr lang="fr-FR" sz="2590"/>
              <a:t>Possibilité d’être validé à un agrès</a:t>
            </a:r>
            <a:endParaRPr sz="2590"/>
          </a:p>
          <a:p>
            <a:pPr indent="-393065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2590"/>
              <a:buChar char="•"/>
            </a:pPr>
            <a:r>
              <a:rPr lang="fr-FR" sz="2590"/>
              <a:t>BF2 = N5 à N1</a:t>
            </a:r>
            <a:endParaRPr sz="259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59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590"/>
              <a:t>=&gt; </a:t>
            </a:r>
            <a:r>
              <a:rPr lang="fr-FR" sz="2590" u="sng">
                <a:solidFill>
                  <a:schemeClr val="hlink"/>
                </a:solidFill>
                <a:hlinkClick r:id="rId3"/>
              </a:rPr>
              <a:t>Document synthétique du nouveau PNF</a:t>
            </a:r>
            <a:endParaRPr sz="259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b5fc87adf3_0_6"/>
          <p:cNvSpPr txBox="1"/>
          <p:nvPr>
            <p:ph type="title"/>
          </p:nvPr>
        </p:nvSpPr>
        <p:spPr>
          <a:xfrm>
            <a:off x="236225" y="243675"/>
            <a:ext cx="7886700" cy="793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>
                <a:solidFill>
                  <a:srgbClr val="FCE5CD"/>
                </a:solidFill>
                <a:highlight>
                  <a:srgbClr val="0000FF"/>
                </a:highlight>
              </a:rPr>
              <a:t>Accompagnement</a:t>
            </a:r>
            <a:endParaRPr b="1">
              <a:solidFill>
                <a:srgbClr val="FCE5CD"/>
              </a:solidFill>
              <a:highlight>
                <a:srgbClr val="0000FF"/>
              </a:highlight>
            </a:endParaRPr>
          </a:p>
        </p:txBody>
      </p:sp>
      <p:sp>
        <p:nvSpPr>
          <p:cNvPr id="170" name="Google Shape;170;gb5fc87adf3_0_6"/>
          <p:cNvSpPr txBox="1"/>
          <p:nvPr>
            <p:ph idx="1" type="body"/>
          </p:nvPr>
        </p:nvSpPr>
        <p:spPr>
          <a:xfrm>
            <a:off x="329650" y="1199625"/>
            <a:ext cx="8387700" cy="4565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600"/>
              <a:t>Pour faire face au manque </a:t>
            </a:r>
            <a:r>
              <a:rPr lang="fr-FR" sz="2600"/>
              <a:t>d'entraîneurs</a:t>
            </a:r>
            <a:r>
              <a:rPr lang="fr-FR" sz="2600"/>
              <a:t>, les clubs se tournent souvent vers leurs jeunes (aides-moniteurs ou gymnastes) ou vers leurs </a:t>
            </a:r>
            <a:r>
              <a:rPr lang="fr-FR" sz="2600"/>
              <a:t>entraîneurs</a:t>
            </a:r>
            <a:r>
              <a:rPr lang="fr-FR" sz="2600"/>
              <a:t> féminins.</a:t>
            </a:r>
            <a:endParaRPr sz="2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600"/>
              <a:t>Pour accompagner les clubs et ces entraineurs :</a:t>
            </a:r>
            <a:endParaRPr sz="2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600" u="sng">
                <a:solidFill>
                  <a:schemeClr val="hlink"/>
                </a:solidFill>
                <a:hlinkClick r:id="rId3"/>
              </a:rPr>
              <a:t>NIVEAU 7</a:t>
            </a:r>
            <a:r>
              <a:rPr lang="fr-FR" sz="2600"/>
              <a:t> en format “imposés”</a:t>
            </a:r>
            <a:endParaRPr sz="2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600"/>
              <a:t>rassemblements techniques ou d’échange</a:t>
            </a:r>
            <a:endParaRPr sz="2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600"/>
              <a:t>retours d’expérience (création section GAM, développement)</a:t>
            </a:r>
            <a:endParaRPr sz="2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600"/>
              <a:t>outils : </a:t>
            </a:r>
            <a:r>
              <a:rPr lang="fr-FR" sz="2600" u="sng">
                <a:solidFill>
                  <a:schemeClr val="hlink"/>
                </a:solidFill>
                <a:hlinkClick r:id="rId4"/>
              </a:rPr>
              <a:t>fiches d’éléments</a:t>
            </a:r>
            <a:r>
              <a:rPr lang="fr-FR" sz="2600"/>
              <a:t>, </a:t>
            </a:r>
            <a:r>
              <a:rPr lang="fr-FR" sz="2600" u="sng">
                <a:solidFill>
                  <a:schemeClr val="hlink"/>
                </a:solidFill>
                <a:hlinkClick r:id="rId5"/>
              </a:rPr>
              <a:t>mouvements types</a:t>
            </a:r>
            <a:r>
              <a:rPr lang="fr-FR" sz="2600"/>
              <a:t>, etc.</a:t>
            </a:r>
            <a:endParaRPr sz="26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abf0626a4e_0_40"/>
          <p:cNvSpPr txBox="1"/>
          <p:nvPr>
            <p:ph type="title"/>
          </p:nvPr>
        </p:nvSpPr>
        <p:spPr>
          <a:xfrm>
            <a:off x="236225" y="243675"/>
            <a:ext cx="7886700" cy="793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FR">
                <a:solidFill>
                  <a:srgbClr val="FCE5CD"/>
                </a:solidFill>
                <a:highlight>
                  <a:srgbClr val="0000FF"/>
                </a:highlight>
              </a:rPr>
              <a:t>Et après ?</a:t>
            </a:r>
            <a:endParaRPr b="1">
              <a:solidFill>
                <a:srgbClr val="FCE5CD"/>
              </a:solidFill>
              <a:highlight>
                <a:srgbClr val="0000FF"/>
              </a:highlight>
            </a:endParaRPr>
          </a:p>
        </p:txBody>
      </p:sp>
      <p:sp>
        <p:nvSpPr>
          <p:cNvPr id="176" name="Google Shape;176;gabf0626a4e_0_40"/>
          <p:cNvSpPr txBox="1"/>
          <p:nvPr>
            <p:ph idx="1" type="body"/>
          </p:nvPr>
        </p:nvSpPr>
        <p:spPr>
          <a:xfrm>
            <a:off x="329650" y="1199625"/>
            <a:ext cx="7886700" cy="5368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600"/>
              <a:t>8 mois de travail, une trentaine de personnes, mais il reste des éléments à développer.</a:t>
            </a:r>
            <a:endParaRPr sz="2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600"/>
              <a:t>Nous sommes preneur de l’aide que chacun-e pourra apporter pour développer les thématiques non finalisées</a:t>
            </a:r>
            <a:endParaRPr sz="2600"/>
          </a:p>
          <a:p>
            <a:pPr indent="-393700" lvl="0" marL="457200" rtl="0" algn="l"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r-FR" sz="2600"/>
              <a:t>formation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fr-FR" sz="2600"/>
              <a:t>accompagnement</a:t>
            </a:r>
            <a:endParaRPr sz="2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FR" sz="2600"/>
              <a:t>ou pour vous développer les outils :</a:t>
            </a:r>
            <a:endParaRPr sz="2600"/>
          </a:p>
          <a:p>
            <a:pPr indent="-393700" lvl="0" marL="457200" rtl="0" algn="l">
              <a:spcBef>
                <a:spcPts val="1000"/>
              </a:spcBef>
              <a:spcAft>
                <a:spcPts val="0"/>
              </a:spcAft>
              <a:buSzPts val="2600"/>
              <a:buChar char="•"/>
            </a:pPr>
            <a:r>
              <a:rPr lang="fr-FR" sz="2600" u="sng">
                <a:solidFill>
                  <a:schemeClr val="hlink"/>
                </a:solidFill>
                <a:hlinkClick r:id="rId3"/>
              </a:rPr>
              <a:t>fiches d’éléments</a:t>
            </a:r>
            <a:r>
              <a:rPr lang="fr-FR" sz="2600"/>
              <a:t>,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fr-FR" sz="2600" u="sng">
                <a:solidFill>
                  <a:schemeClr val="hlink"/>
                </a:solidFill>
                <a:hlinkClick r:id="rId4"/>
              </a:rPr>
              <a:t>mouvements types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fr-FR" sz="2600"/>
              <a:t>symbolique,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fr-FR" sz="2600"/>
              <a:t>feuille de jugement,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fr-FR" sz="2600"/>
              <a:t>fiches type pour les rassemblements,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fr-FR" sz="2600"/>
              <a:t>etc.</a:t>
            </a:r>
            <a:endParaRPr sz="2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2020-10-02T14:44:50Z</dcterms:created>
  <dc:creator>Nicolas Barbaroux</dc:creator>
</cp:coreProperties>
</file>